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4"/>
  </p:notesMasterIdLst>
  <p:sldIdLst>
    <p:sldId id="260" r:id="rId2"/>
    <p:sldId id="264" r:id="rId3"/>
    <p:sldId id="280" r:id="rId4"/>
    <p:sldId id="296" r:id="rId5"/>
    <p:sldId id="297" r:id="rId6"/>
    <p:sldId id="305" r:id="rId7"/>
    <p:sldId id="288" r:id="rId8"/>
    <p:sldId id="272" r:id="rId9"/>
    <p:sldId id="279" r:id="rId10"/>
    <p:sldId id="278" r:id="rId11"/>
    <p:sldId id="298" r:id="rId12"/>
    <p:sldId id="299" r:id="rId13"/>
    <p:sldId id="300" r:id="rId14"/>
    <p:sldId id="301" r:id="rId15"/>
    <p:sldId id="293" r:id="rId16"/>
    <p:sldId id="304" r:id="rId17"/>
    <p:sldId id="302" r:id="rId18"/>
    <p:sldId id="303" r:id="rId19"/>
    <p:sldId id="306" r:id="rId20"/>
    <p:sldId id="291" r:id="rId21"/>
    <p:sldId id="287" r:id="rId22"/>
    <p:sldId id="294" r:id="rId2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CE739C"/>
    <a:srgbClr val="427BA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1652" autoAdjust="0"/>
  </p:normalViewPr>
  <p:slideViewPr>
    <p:cSldViewPr>
      <p:cViewPr varScale="1">
        <p:scale>
          <a:sx n="59" d="100"/>
          <a:sy n="59" d="100"/>
        </p:scale>
        <p:origin x="-78" y="-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436D5C9-6890-4218-82CE-87CCCFD2A3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EFEC9F-A619-4EA4-9FFE-A0230B7D352D}" type="slidenum">
              <a:rPr lang="en-US"/>
              <a:pPr/>
              <a:t>1</a:t>
            </a:fld>
            <a:endParaRPr lang="en-US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DEF149-BF90-4B66-A50F-C2AE6DB7C59B}" type="slidenum">
              <a:rPr lang="en-US"/>
              <a:pPr/>
              <a:t>4</a:t>
            </a:fld>
            <a:endParaRPr lang="en-US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D33D01-2819-42A3-BF25-D9FA44755C3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633358" flipH="1">
            <a:off x="4265613" y="4238625"/>
            <a:ext cx="2386012" cy="285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549979">
            <a:off x="6480175" y="4011613"/>
            <a:ext cx="2381250" cy="284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259446" flipH="1">
            <a:off x="684213" y="0"/>
            <a:ext cx="2381250" cy="284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839897" flipH="1" flipV="1">
            <a:off x="3024188" y="0"/>
            <a:ext cx="2425700" cy="289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492375"/>
            <a:ext cx="7772400" cy="14414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658813"/>
          </a:xfrm>
        </p:spPr>
        <p:txBody>
          <a:bodyPr/>
          <a:lstStyle>
            <a:lvl1pPr marL="0" indent="0" algn="ctr">
              <a:buFontTx/>
              <a:buNone/>
              <a:defRPr sz="24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C766E4F-3525-4857-9C72-9AE4E60FF5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7F50-19AB-44AB-B326-B1AFD0E864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545138" y="152400"/>
            <a:ext cx="1619250" cy="59404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4706938" cy="59404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858D7-7ADD-4587-AF30-8218A44FDF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478588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85800" y="1550988"/>
            <a:ext cx="6478588" cy="4541837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8895D-09AD-47EB-8908-987E5E2521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478588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550988"/>
            <a:ext cx="3162300" cy="4541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00500" y="1550988"/>
            <a:ext cx="3163888" cy="4541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3B5B4-4CEC-49DD-974C-98AE8DA9DD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11392-3E3C-4BB1-BE6E-231D8D0403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5D8A4F-CCE6-4C66-A206-684196A087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550988"/>
            <a:ext cx="3162300" cy="45418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00500" y="1550988"/>
            <a:ext cx="3163888" cy="45418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E093F-EFBB-46CD-812C-10C3DE8AD5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E0B8DC-3FC4-414C-9A73-CE12F0C752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1C3A0-3C1D-4EF7-BA6B-98B2F14517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AACA7-4F6E-4DBC-872B-1E4536A429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19F4E1-7258-4E6B-8256-9037FFB1FB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99ED09-C3B2-4358-B56E-BD43DD87E7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8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8841229" flipH="1">
            <a:off x="7446963" y="123825"/>
            <a:ext cx="1357312" cy="162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9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1170930" flipH="1" flipV="1">
            <a:off x="7524750" y="1762125"/>
            <a:ext cx="1358900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7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9587156" flipH="1">
            <a:off x="7351713" y="3562350"/>
            <a:ext cx="1357312" cy="162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10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 rot="-8225800">
            <a:off x="7502525" y="5157788"/>
            <a:ext cx="1414463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4785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7800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50988"/>
            <a:ext cx="6478588" cy="454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5800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D84C173-7E64-4491-832F-BE3E795A11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ransition>
    <p:dissolv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/>
            </a:r>
            <a:br>
              <a:rPr lang="ru-RU" sz="44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</a:br>
            <a:r>
              <a:rPr lang="ru-RU" sz="44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/>
            </a:r>
            <a:br>
              <a:rPr lang="ru-RU" sz="44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</a:br>
            <a:r>
              <a:rPr lang="ru-RU" sz="44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  <a:reflection blurRad="6350" stA="55000" endA="50" endPos="85000" dist="29997" dir="5400000" sy="-100000" algn="bl" rotWithShape="0"/>
                </a:effectLst>
              </a:rPr>
              <a:t>Готовность детей </a:t>
            </a:r>
            <a:br>
              <a:rPr lang="ru-RU" sz="44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  <a:reflection blurRad="6350" stA="55000" endA="50" endPos="85000" dist="29997" dir="5400000" sy="-100000" algn="bl" rotWithShape="0"/>
                </a:effectLst>
              </a:rPr>
            </a:br>
            <a:r>
              <a:rPr lang="ru-RU" sz="44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  <a:reflection blurRad="6350" stA="55000" endA="50" endPos="85000" dist="29997" dir="5400000" sy="-100000" algn="bl" rotWithShape="0"/>
                </a:effectLst>
              </a:rPr>
              <a:t>к школе</a:t>
            </a:r>
            <a:endParaRPr lang="ru-RU" sz="4400" b="1" i="1" dirty="0"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1714488"/>
            <a:ext cx="8572560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Родительское собрание</a:t>
            </a:r>
          </a:p>
          <a:p>
            <a:pPr algn="ctr"/>
            <a:endParaRPr lang="ru-RU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подготовительной группе «</a:t>
            </a:r>
            <a:r>
              <a:rPr lang="ru-RU" b="1" i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Смешарики</a:t>
            </a:r>
            <a: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1538" y="285728"/>
            <a:ext cx="7215238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>
                  <a:solidFill>
                    <a:schemeClr val="tx1">
                      <a:lumMod val="60000"/>
                      <a:lumOff val="40000"/>
                    </a:schemeClr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МБДОУ Детский сад № 5 «Солнышко»</a:t>
            </a:r>
          </a:p>
          <a:p>
            <a:pPr algn="ctr"/>
            <a:r>
              <a:rPr lang="ru-RU" sz="2000" b="1" dirty="0" smtClean="0">
                <a:ln w="11430">
                  <a:solidFill>
                    <a:schemeClr val="tx1">
                      <a:lumMod val="60000"/>
                      <a:lumOff val="40000"/>
                    </a:schemeClr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г. Навашино</a:t>
            </a:r>
            <a:endParaRPr lang="ru-RU" sz="2000" b="1" dirty="0">
              <a:ln w="11430">
                <a:solidFill>
                  <a:schemeClr val="tx1">
                    <a:lumMod val="60000"/>
                    <a:lumOff val="40000"/>
                  </a:schemeClr>
                </a:solidFill>
              </a:ln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6286520"/>
            <a:ext cx="8286808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000" b="1" dirty="0" smtClean="0">
                <a:ln w="11430">
                  <a:solidFill>
                    <a:schemeClr val="tx1">
                      <a:lumMod val="60000"/>
                      <a:lumOff val="40000"/>
                    </a:schemeClr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Воспитатель Аникина Н.С. </a:t>
            </a:r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214818"/>
            <a:ext cx="1785950" cy="2124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D:\My private\картинки\Звонок\звонок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6644" y="714356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357166"/>
            <a:ext cx="2928958" cy="89255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Внимание: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071546"/>
            <a:ext cx="4714908" cy="489364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4800" b="1" dirty="0">
                <a:solidFill>
                  <a:srgbClr val="003366"/>
                </a:solidFill>
                <a:latin typeface="Monotype Corsiva" pitchFamily="66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</a:rPr>
              <a:t>В</a:t>
            </a:r>
            <a:r>
              <a:rPr lang="ru-RU" b="1" dirty="0" smtClean="0">
                <a:solidFill>
                  <a:srgbClr val="A379BB">
                    <a:lumMod val="50000"/>
                  </a:srgbClr>
                </a:solidFill>
                <a:latin typeface="Times New Roman"/>
              </a:rPr>
              <a:t>ажным показателем развития 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</a:rPr>
              <a:t>внимания</a:t>
            </a:r>
            <a:r>
              <a:rPr lang="ru-RU" b="1" dirty="0" smtClean="0">
                <a:solidFill>
                  <a:srgbClr val="A379BB">
                    <a:lumMod val="50000"/>
                  </a:srgbClr>
                </a:solidFill>
                <a:latin typeface="Times New Roman"/>
              </a:rPr>
              <a:t> является то, что в деятельности ребенка появляется действие по правилу – первый необходимый элемент произвольного внимания. 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A379BB">
                    <a:lumMod val="50000"/>
                  </a:srgbClr>
                </a:solidFill>
                <a:latin typeface="Times New Roman"/>
              </a:rPr>
              <a:t>Вызывает тревогу ребенок 6, а особенно 7 лет, который не в состоянии сосредоточиться на необходимой, но не интересной деятельности хотя бы 5-10 минут.</a:t>
            </a:r>
          </a:p>
        </p:txBody>
      </p:sp>
      <p:pic>
        <p:nvPicPr>
          <p:cNvPr id="4" name="Picture 2" descr="C:\Documents and Settings\Логопед\Рабочий стол\дети\IMG_21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2143116"/>
            <a:ext cx="1939019" cy="2714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86182" y="928670"/>
            <a:ext cx="2928958" cy="89255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память: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4414" y="2357430"/>
            <a:ext cx="6286544" cy="390876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3366"/>
                </a:solidFill>
                <a:latin typeface="Monotype Corsiva" pitchFamily="66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Д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ля ребенка 6 – 7 лет вполне доступно такое задание - запомнить 10 слов, не связанных по смыслу. В первый раз он повторит от 2 до 5 слов. Можно называть слова еще раз и после 3 – 4 предъявлений ребенок обычно запоминает более половины слов.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К 7 годам процесс формирования произвольного запоминания можно считать завершенным.</a:t>
            </a:r>
          </a:p>
          <a:p>
            <a:endParaRPr lang="ru-RU" sz="2000" b="1" dirty="0" smtClean="0">
              <a:solidFill>
                <a:srgbClr val="A379BB">
                  <a:lumMod val="50000"/>
                </a:srgbClr>
              </a:solidFill>
              <a:latin typeface="Times New Roman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28596" y="0"/>
            <a:ext cx="2786082" cy="228601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642918"/>
            <a:ext cx="3500462" cy="89255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Мышление</a:t>
            </a:r>
          </a:p>
          <a:p>
            <a:pPr>
              <a:defRPr/>
            </a:pP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857364"/>
            <a:ext cx="6929486" cy="452431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A379BB">
                    <a:lumMod val="50000"/>
                  </a:srgbClr>
                </a:solidFill>
                <a:latin typeface="Times New Roman"/>
              </a:rPr>
              <a:t>Совершенствуется наглядно-действенное мышление (манипулирование предметами), улучшается наглядно-образное мышление (манипулирование образами и представлениями). Например, дети этого возраста уже могут понять, что такое план комнаты. С помощью схематичного изображения групповой комнаты дети могут найти спрятанную игрушку. Полезны игры «Найди клад», «Лабиринты». 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A379BB">
                    <a:lumMod val="50000"/>
                  </a:srgbClr>
                </a:solidFill>
                <a:latin typeface="Times New Roman"/>
              </a:rPr>
              <a:t>Начинают активно формироваться                        предпосылки логического мышления.</a:t>
            </a:r>
          </a:p>
        </p:txBody>
      </p:sp>
      <p:pic>
        <p:nvPicPr>
          <p:cNvPr id="6" name="Picture 2" descr="C:\Users\Анна\Desktop\Логопед\Анна\анимашки школа\Анимашки - Школа\Анимашки - Школа\4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285728"/>
            <a:ext cx="1928826" cy="1875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642918"/>
            <a:ext cx="428628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FF0000"/>
                </a:solidFill>
              </a:rPr>
              <a:t>Воображение: 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3108" y="1714488"/>
            <a:ext cx="5143536" cy="440120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С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тановится активным – произвольным.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А также воображение выполняет еще одну роль – аффективно-защитную. Она предохраняет растущую, легко ранимую душу ребенка от чрезмерно тяжелых переживаний и травм.</a:t>
            </a:r>
            <a:endParaRPr lang="ru-RU" sz="2800" b="1" dirty="0" smtClean="0">
              <a:solidFill>
                <a:srgbClr val="A379BB">
                  <a:lumMod val="50000"/>
                </a:srgbClr>
              </a:solidFill>
              <a:latin typeface="Times New Roman"/>
            </a:endParaRPr>
          </a:p>
        </p:txBody>
      </p:sp>
      <p:pic>
        <p:nvPicPr>
          <p:cNvPr id="6" name="Picture 2" descr="C:\Users\Анна\Desktop\Логопед\Анна\анимашки школа\Анимашки - Школа\Анимашки - Школа\4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86124"/>
            <a:ext cx="1928826" cy="1875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642918"/>
            <a:ext cx="8072494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Личностная психологическая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готовность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43108" y="1928802"/>
            <a:ext cx="6429420" cy="4228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0070C0"/>
                </a:solidFill>
                <a:latin typeface="Century Schoolbook" pitchFamily="18" charset="0"/>
              </a:rPr>
              <a:t>Желание идти учиться в школе - присутствие учебной мотивации.</a:t>
            </a:r>
          </a:p>
          <a:p>
            <a:pPr marL="0" indent="0"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ru-RU" b="1" dirty="0" smtClean="0">
              <a:solidFill>
                <a:srgbClr val="0070C0"/>
              </a:solidFill>
              <a:latin typeface="Century Schoolbook" pitchFamily="18" charset="0"/>
            </a:endParaRP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0070C0"/>
                </a:solidFill>
                <a:latin typeface="Century Schoolbook" pitchFamily="18" charset="0"/>
              </a:rPr>
              <a:t>Достаточная организованность и ответственность ребенка.</a:t>
            </a:r>
          </a:p>
          <a:p>
            <a:pPr marL="0" indent="0"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ru-RU" b="1" dirty="0" smtClean="0">
              <a:solidFill>
                <a:srgbClr val="0070C0"/>
              </a:solidFill>
              <a:latin typeface="Century Schoolbook" pitchFamily="18" charset="0"/>
            </a:endParaRP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0070C0"/>
                </a:solidFill>
                <a:latin typeface="Century Schoolbook" pitchFamily="18" charset="0"/>
              </a:rPr>
              <a:t>Владение  навыками  общения. </a:t>
            </a:r>
          </a:p>
          <a:p>
            <a:pPr marL="0" indent="0"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ru-RU" b="1" dirty="0" smtClean="0">
              <a:solidFill>
                <a:srgbClr val="0070C0"/>
              </a:solidFill>
              <a:latin typeface="Century Schoolbook" pitchFamily="18" charset="0"/>
            </a:endParaRP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0070C0"/>
                </a:solidFill>
                <a:latin typeface="Century Schoolbook" pitchFamily="18" charset="0"/>
              </a:rPr>
              <a:t>Познавательная активность.</a:t>
            </a:r>
          </a:p>
          <a:p>
            <a:pPr marL="0" indent="0"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ru-RU" b="1" dirty="0" smtClean="0">
              <a:solidFill>
                <a:srgbClr val="0070C0"/>
              </a:solidFill>
              <a:latin typeface="Century Schoolbook" pitchFamily="18" charset="0"/>
            </a:endParaRP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0070C0"/>
                </a:solidFill>
                <a:latin typeface="Century Schoolbook" pitchFamily="18" charset="0"/>
              </a:rPr>
              <a:t>Умение  слушать другого и согласовывать с ним свои действия, руководствоваться установленными правилами, работать в группе.</a:t>
            </a:r>
          </a:p>
        </p:txBody>
      </p:sp>
      <p:pic>
        <p:nvPicPr>
          <p:cNvPr id="8" name="Picture 8" descr="b01b9c64ad3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86190"/>
            <a:ext cx="2293184" cy="2581263"/>
          </a:xfrm>
          <a:prstGeom prst="rect">
            <a:avLst/>
          </a:prstGeom>
          <a:noFill/>
        </p:spPr>
      </p:pic>
      <p:pic>
        <p:nvPicPr>
          <p:cNvPr id="9" name="Picture 10" descr="AG00317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214422"/>
            <a:ext cx="1843090" cy="189034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1071546"/>
            <a:ext cx="7715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Не всегда высокий уровень интеллектуального развития совпадает с личностной готовностью ребенка к школе.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3012513"/>
            <a:ext cx="814393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Если у ребёнка не сформировано положительное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эмоциональное отношение к школе, то он активно сопротивляется учёбе. </a:t>
            </a:r>
          </a:p>
        </p:txBody>
      </p:sp>
      <p:pic>
        <p:nvPicPr>
          <p:cNvPr id="6" name="Picture 4" descr="C:\Program Files\Microsoft Office\Media\CntCD1\ClipArt2\j0232149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572008"/>
            <a:ext cx="1928826" cy="2063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6" descr="мульт танец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4429132"/>
            <a:ext cx="3240087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794" y="642918"/>
            <a:ext cx="5572164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Мотивационная </a:t>
            </a:r>
          </a:p>
          <a:p>
            <a:pPr algn="ctr"/>
            <a:r>
              <a:rPr lang="ru-RU" sz="3600" b="1" i="1" dirty="0" smtClean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готовность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85918" y="928670"/>
            <a:ext cx="571504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i="1" dirty="0" smtClean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/>
            </a:r>
            <a:br>
              <a:rPr lang="ru-RU" sz="2200" b="1" i="1" dirty="0" smtClean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</a:b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71670" y="2143116"/>
            <a:ext cx="5429288" cy="25545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Желание получать </a:t>
            </a:r>
            <a:r>
              <a:rPr lang="ru-RU" sz="3200" dirty="0" smtClean="0">
                <a:solidFill>
                  <a:srgbClr val="C00000"/>
                </a:solidFill>
              </a:rPr>
              <a:t>знания</a:t>
            </a:r>
            <a:r>
              <a:rPr lang="ru-RU" sz="3200" dirty="0" smtClean="0"/>
              <a:t>, отнюдь не всегда интересные и привлекательные, и желание учиться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3074" name="Picture 2" descr="D:\My private\картинки\дети 3\kar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5214950"/>
            <a:ext cx="1785940" cy="1083470"/>
          </a:xfrm>
          <a:prstGeom prst="rect">
            <a:avLst/>
          </a:prstGeom>
          <a:noFill/>
        </p:spPr>
      </p:pic>
      <p:pic>
        <p:nvPicPr>
          <p:cNvPr id="8" name="Picture 8" descr="b01b9c64ad3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857628"/>
            <a:ext cx="2293184" cy="2581263"/>
          </a:xfrm>
          <a:prstGeom prst="rect">
            <a:avLst/>
          </a:prstGeom>
          <a:noFill/>
        </p:spPr>
      </p:pic>
      <p:pic>
        <p:nvPicPr>
          <p:cNvPr id="9" name="Picture 10" descr="AG00317_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42852"/>
            <a:ext cx="1843090" cy="189034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794" y="285729"/>
            <a:ext cx="5572164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Волевая </a:t>
            </a:r>
          </a:p>
          <a:p>
            <a:pPr algn="ctr"/>
            <a:r>
              <a:rPr lang="ru-RU" sz="3600" b="1" i="1" dirty="0" smtClean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готовность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57356" y="428604"/>
            <a:ext cx="571504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i="1" dirty="0" smtClean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/>
            </a:r>
            <a:br>
              <a:rPr lang="ru-RU" sz="2200" b="1" i="1" dirty="0" smtClean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</a:b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57290" y="1500174"/>
            <a:ext cx="7500990" cy="41180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kern="0" dirty="0" smtClean="0">
                <a:solidFill>
                  <a:srgbClr val="7030A0"/>
                </a:solidFill>
                <a:latin typeface="Century Schoolbook" pitchFamily="18" charset="0"/>
              </a:rPr>
              <a:t>Для успешной учебы ребенок должен уметь «включать» волю – ему понадобится:</a:t>
            </a: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ru-RU" b="1" kern="0" dirty="0" smtClean="0">
                <a:solidFill>
                  <a:srgbClr val="7030A0"/>
                </a:solidFill>
                <a:latin typeface="Century Schoolbook" pitchFamily="18" charset="0"/>
              </a:rPr>
              <a:t>Умение проявлять  инициативность, активность и самостоятельность.</a:t>
            </a: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ru-RU" b="1" kern="0" dirty="0" smtClean="0">
                <a:solidFill>
                  <a:srgbClr val="7030A0"/>
                </a:solidFill>
                <a:latin typeface="Century Schoolbook" pitchFamily="18" charset="0"/>
              </a:rPr>
              <a:t>Умение подчиняться правилам.</a:t>
            </a: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ru-RU" b="1" kern="0" dirty="0" smtClean="0">
                <a:solidFill>
                  <a:srgbClr val="7030A0"/>
                </a:solidFill>
                <a:latin typeface="Century Schoolbook" pitchFamily="18" charset="0"/>
              </a:rPr>
              <a:t>Умение внимательно слушать и выполнять задания.</a:t>
            </a: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ru-RU" b="1" kern="0" dirty="0" smtClean="0">
                <a:solidFill>
                  <a:srgbClr val="7030A0"/>
                </a:solidFill>
                <a:latin typeface="Century Schoolbook" pitchFamily="18" charset="0"/>
              </a:rPr>
              <a:t>Действовать по устным инструкциям учителя.</a:t>
            </a: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ru-RU" b="1" kern="0" dirty="0" smtClean="0">
                <a:solidFill>
                  <a:srgbClr val="7030A0"/>
                </a:solidFill>
                <a:latin typeface="Century Schoolbook" pitchFamily="18" charset="0"/>
              </a:rPr>
              <a:t>Самостоятельно выполнять требуемое задание по зрительному образцу.</a:t>
            </a:r>
          </a:p>
        </p:txBody>
      </p:sp>
      <p:pic>
        <p:nvPicPr>
          <p:cNvPr id="5" name="Рисунок 4" descr="3ead4f17fa9a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28604"/>
            <a:ext cx="1785918" cy="21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D:\My private\картинки\дети 3\kar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5500702"/>
            <a:ext cx="1785940" cy="108347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28926" y="642918"/>
            <a:ext cx="4786346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Коммуникативная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готовность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57290" y="2071678"/>
            <a:ext cx="6215106" cy="4154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C00000"/>
                </a:solidFill>
              </a:rPr>
              <a:t>Это умение ребенка строить свои </a:t>
            </a:r>
            <a:r>
              <a:rPr lang="ru-RU" dirty="0" smtClean="0">
                <a:solidFill>
                  <a:srgbClr val="C00000"/>
                </a:solidFill>
              </a:rPr>
              <a:t>взаимоотношения </a:t>
            </a:r>
            <a:r>
              <a:rPr lang="ru-RU" dirty="0" smtClean="0">
                <a:solidFill>
                  <a:srgbClr val="C00000"/>
                </a:solidFill>
              </a:rPr>
              <a:t>с другими людьми: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dirty="0" smtClean="0"/>
              <a:t>играть и общаться с другими ребятами;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dirty="0" smtClean="0"/>
              <a:t>быть включенным в детский коллектив и уметь жить по его законам;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dirty="0" smtClean="0"/>
              <a:t>общаться со взрослыми людьми, соблюдая правила культурного обращения;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dirty="0" smtClean="0"/>
              <a:t>доброжелательность и отсутствие агрессивности.</a:t>
            </a:r>
          </a:p>
        </p:txBody>
      </p:sp>
      <p:pic>
        <p:nvPicPr>
          <p:cNvPr id="3074" name="Picture 2" descr="D:\My private\картинки\дети 3\kar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5572140"/>
            <a:ext cx="1785940" cy="1083470"/>
          </a:xfrm>
          <a:prstGeom prst="rect">
            <a:avLst/>
          </a:prstGeom>
          <a:noFill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2357454" cy="1723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642918"/>
            <a:ext cx="7000924" cy="56323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Подготавливая ребёнка к школе, необходимо научить его 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слушать,</a:t>
            </a:r>
            <a:r>
              <a:rPr lang="ru-RU" sz="4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видеть, 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наблюдать,</a:t>
            </a:r>
            <a:r>
              <a:rPr lang="ru-RU" sz="4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запоминать,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перерабатывать</a:t>
            </a:r>
            <a:r>
              <a:rPr lang="ru-RU" sz="4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полученную информацию. </a:t>
            </a:r>
            <a:endParaRPr lang="ru-RU" sz="4000" b="1" dirty="0">
              <a:solidFill>
                <a:schemeClr val="accent4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356" y="357166"/>
            <a:ext cx="678661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Уже совсем скоро наступит первый для вашего ребенка учебный год.</a:t>
            </a:r>
          </a:p>
          <a:p>
            <a:pPr algn="just">
              <a:defRPr/>
            </a:pPr>
            <a:r>
              <a:rPr lang="ru-RU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С замиранием сердца вы проводите  таких уже взрослых, но таких еще маленьких и беззащитных малышей в школу.</a:t>
            </a:r>
          </a:p>
          <a:p>
            <a:pPr algn="just">
              <a:defRPr/>
            </a:pPr>
            <a:r>
              <a:rPr lang="ru-RU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Что их ждёт впереди? </a:t>
            </a:r>
            <a:endParaRPr lang="ru-RU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" descr="Изображение 681"/>
          <p:cNvPicPr>
            <a:picLocks noChangeAspect="1" noChangeArrowheads="1"/>
          </p:cNvPicPr>
          <p:nvPr/>
        </p:nvPicPr>
        <p:blipFill>
          <a:blip r:embed="rId2" cstate="print"/>
          <a:srcRect t="16820" r="63303"/>
          <a:stretch>
            <a:fillRect/>
          </a:stretch>
        </p:blipFill>
        <p:spPr bwMode="auto">
          <a:xfrm>
            <a:off x="285720" y="3429000"/>
            <a:ext cx="1928794" cy="327897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 l="6415" t="31429" r="47609"/>
          <a:stretch>
            <a:fillRect/>
          </a:stretch>
        </p:blipFill>
        <p:spPr bwMode="auto">
          <a:xfrm>
            <a:off x="5429256" y="4429132"/>
            <a:ext cx="1870773" cy="208829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5" name="Picture 4" descr="j043258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14281" y="378062"/>
            <a:ext cx="6786611" cy="5432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ru-RU" sz="1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Verdana" pitchFamily="34" charset="0"/>
              <a:ea typeface="Times New Roman" pitchFamily="18" charset="0"/>
              <a:cs typeface="Arial" pitchFamily="34" charset="0"/>
            </a:endParaRPr>
          </a:p>
          <a:p>
            <a:pPr algn="ctr" eaLnBrk="1" fontAlgn="t" hangingPunct="1"/>
            <a:r>
              <a:rPr lang="ru-RU" sz="2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Verdana" pitchFamily="34" charset="0"/>
                <a:ea typeface="Times New Roman" pitchFamily="18" charset="0"/>
                <a:cs typeface="Arial" pitchFamily="34" charset="0"/>
              </a:rPr>
              <a:t>       На этапе подготовки </a:t>
            </a:r>
            <a:br>
              <a:rPr lang="ru-RU" sz="2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Verdana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Verdana" pitchFamily="34" charset="0"/>
                <a:ea typeface="Times New Roman" pitchFamily="18" charset="0"/>
                <a:cs typeface="Arial" pitchFamily="34" charset="0"/>
              </a:rPr>
              <a:t>ребенка к школе</a:t>
            </a:r>
          </a:p>
          <a:p>
            <a:pPr algn="ctr" eaLnBrk="1" fontAlgn="t" hangingPunct="1">
              <a:buFont typeface="Arial" pitchFamily="34" charset="0"/>
              <a:buChar char="•"/>
            </a:pPr>
            <a:endParaRPr kumimoji="0" lang="ru-RU" sz="2800" b="1" i="0" u="none" strike="noStrike" normalizeH="0" baseline="0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700" b="1" i="0" u="none" strike="noStrike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ea typeface="Symbol" pitchFamily="18" charset="2"/>
                <a:cs typeface="Times New Roman" pitchFamily="18" charset="0"/>
              </a:rPr>
              <a:t>                 </a:t>
            </a:r>
          </a:p>
          <a:p>
            <a:pPr algn="just" fontAlgn="t">
              <a:buFont typeface="Arial" pitchFamily="34" charset="0"/>
              <a:buChar char="•"/>
            </a:pPr>
            <a:r>
              <a:rPr lang="ru-RU" sz="2200" b="1" dirty="0" smtClean="0">
                <a:ln w="11430"/>
                <a:solidFill>
                  <a:srgbClr val="FF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Стремитесь сделать полезным каждое мгновение общения с ребенком.</a:t>
            </a:r>
          </a:p>
          <a:p>
            <a:pPr algn="just" fontAlgn="t">
              <a:buFont typeface="Arial" pitchFamily="34" charset="0"/>
              <a:buChar char="•"/>
            </a:pPr>
            <a:r>
              <a:rPr lang="ru-RU" sz="2200" b="1" dirty="0" smtClean="0">
                <a:ln w="11430"/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Избегайте чрезмерных требований.</a:t>
            </a:r>
            <a:endParaRPr kumimoji="0" lang="ru-RU" sz="2200" b="1" i="0" u="none" strike="noStrike" normalizeH="0" baseline="0" dirty="0" smtClean="0">
              <a:ln w="11430"/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0" algn="just" fontAlgn="t">
              <a:buFont typeface="Arial" pitchFamily="34" charset="0"/>
              <a:buChar char="•"/>
            </a:pPr>
            <a:r>
              <a:rPr lang="ru-RU" sz="2200" b="1" dirty="0" smtClean="0">
                <a:ln w="11430"/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Предоставляйте ребенку право на ошибку и на возможность ее исправить.</a:t>
            </a:r>
          </a:p>
          <a:p>
            <a:pPr algn="just" fontAlgn="t">
              <a:buFont typeface="Arial" pitchFamily="34" charset="0"/>
              <a:buChar char="•"/>
            </a:pPr>
            <a:r>
              <a:rPr lang="ru-RU" sz="2200" b="1" dirty="0" smtClean="0">
                <a:ln w="11430"/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 думайте за ребёнка и не делайте </a:t>
            </a:r>
            <a:r>
              <a:rPr lang="ru-RU" sz="2200" b="1" dirty="0" smtClean="0">
                <a:ln w="11430"/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 </a:t>
            </a:r>
            <a:r>
              <a:rPr lang="ru-RU" sz="2200" b="1" dirty="0" smtClean="0">
                <a:ln w="11430"/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него.</a:t>
            </a:r>
            <a:endParaRPr kumimoji="0" lang="ru-RU" sz="2200" b="1" i="0" u="none" strike="noStrike" normalizeH="0" baseline="0" dirty="0" smtClean="0">
              <a:ln w="11430"/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0" algn="just" fontAlgn="t">
              <a:buFont typeface="Arial" pitchFamily="34" charset="0"/>
              <a:buChar char="•"/>
            </a:pPr>
            <a:r>
              <a:rPr lang="ru-RU" sz="2200" b="1" dirty="0" smtClean="0">
                <a:ln w="11430"/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Давайте ребенку больше возможности проявлять самостоятельность</a:t>
            </a:r>
            <a:r>
              <a:rPr lang="ru-RU" sz="2200" b="1" dirty="0" smtClean="0">
                <a:ln w="11430"/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200" b="1" i="0" u="none" strike="noStrike" normalizeH="0" baseline="0" dirty="0" smtClean="0">
              <a:ln w="11430"/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just" fontAlgn="t">
              <a:buFont typeface="Arial" pitchFamily="34" charset="0"/>
              <a:buChar char="•"/>
            </a:pPr>
            <a:r>
              <a:rPr lang="ru-RU" sz="2200" b="1" dirty="0" smtClean="0">
                <a:ln w="11430"/>
                <a:solidFill>
                  <a:srgbClr val="00B0F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 перегружайте его.</a:t>
            </a:r>
          </a:p>
          <a:p>
            <a:pPr lvl="0" algn="just" fontAlgn="t">
              <a:buFont typeface="Arial" pitchFamily="34" charset="0"/>
              <a:buChar char="•"/>
            </a:pPr>
            <a:r>
              <a:rPr kumimoji="0" lang="ru-RU" sz="2200" b="1" i="0" u="none" strike="noStrike" normalizeH="0" baseline="0" dirty="0" smtClean="0">
                <a:ln w="11430"/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Хвалите его </a:t>
            </a:r>
            <a:r>
              <a:rPr lang="ru-RU" sz="2200" b="1" dirty="0" smtClean="0">
                <a:ln w="11430"/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 </a:t>
            </a:r>
            <a:r>
              <a:rPr kumimoji="0" lang="ru-RU" sz="2200" b="1" i="0" u="none" strike="noStrike" normalizeH="0" baseline="0" dirty="0" smtClean="0">
                <a:ln w="11430"/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обязательно</a:t>
            </a:r>
            <a:r>
              <a:rPr lang="ru-RU" sz="2200" b="1" dirty="0" smtClean="0">
                <a:ln w="11430"/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устраивайте </a:t>
            </a:r>
            <a:r>
              <a:rPr lang="ru-RU" sz="2200" b="1" dirty="0" smtClean="0">
                <a:ln w="11430"/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ребенку маленькие праздники.</a:t>
            </a:r>
          </a:p>
        </p:txBody>
      </p:sp>
      <p:pic>
        <p:nvPicPr>
          <p:cNvPr id="3" name="Picture 4" descr="D:\My private\картинки\дети 3\semy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36" y="4786322"/>
            <a:ext cx="2000264" cy="1777578"/>
          </a:xfrm>
          <a:prstGeom prst="rect">
            <a:avLst/>
          </a:prstGeom>
          <a:noFill/>
        </p:spPr>
      </p:pic>
      <p:pic>
        <p:nvPicPr>
          <p:cNvPr id="5" name="Picture 1" descr="D:\My private\картинки\дети 3\kar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0"/>
            <a:ext cx="1500174" cy="150017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1000"/>
                                        <p:tgtEl>
                                          <p:spTgt spid="40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1000"/>
                                        <p:tgtEl>
                                          <p:spTgt spid="40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1000"/>
                                        <p:tgtEl>
                                          <p:spTgt spid="40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1000"/>
                                        <p:tgtEl>
                                          <p:spTgt spid="40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1000"/>
                                        <p:tgtEl>
                                          <p:spTgt spid="409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6" dur="1000"/>
                                        <p:tgtEl>
                                          <p:spTgt spid="409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928670"/>
            <a:ext cx="678661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t"/>
            <a:r>
              <a:rPr lang="ru-RU" dirty="0" smtClean="0">
                <a:solidFill>
                  <a:srgbClr val="000080"/>
                </a:solidFill>
                <a:latin typeface="Calibri"/>
                <a:ea typeface="Times New Roman" pitchFamily="18" charset="0"/>
                <a:cs typeface="Arial" pitchFamily="34" charset="0"/>
              </a:rPr>
              <a:t>  </a:t>
            </a:r>
            <a:r>
              <a:rPr lang="ru-RU" dirty="0" smtClean="0">
                <a:solidFill>
                  <a:srgbClr val="000080"/>
                </a:solidFill>
                <a:latin typeface="Verdana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Образование </a:t>
            </a:r>
            <a:r>
              <a:rPr lang="ru-RU" sz="2800" b="1" dirty="0" smtClean="0">
                <a:solidFill>
                  <a:srgbClr val="FF0000"/>
                </a:solidFill>
              </a:rPr>
              <a:t>может сделать ребенка умным, но счастливым делает его только душевное общение с близкими и любимыми людьми - семьей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  <a:r>
              <a:rPr lang="ru-RU" sz="2800" b="1" i="1" dirty="0" smtClean="0">
                <a:solidFill>
                  <a:srgbClr val="CE739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2800" b="1" i="1" dirty="0" smtClean="0">
              <a:solidFill>
                <a:srgbClr val="CE739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t"/>
            <a:endParaRPr lang="ru-RU" sz="2800" b="1" i="1" dirty="0" smtClean="0">
              <a:solidFill>
                <a:srgbClr val="CE739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t"/>
            <a:r>
              <a:rPr lang="ru-RU" sz="2800" b="1" i="1" dirty="0" smtClean="0">
                <a:solidFill>
                  <a:srgbClr val="CE739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Любите </a:t>
            </a:r>
            <a:r>
              <a:rPr lang="ru-RU" sz="2800" b="1" i="1" dirty="0" smtClean="0">
                <a:solidFill>
                  <a:srgbClr val="CE739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своего ребёнка!</a:t>
            </a:r>
            <a:endParaRPr lang="ru-RU" sz="2800" b="1" i="1" dirty="0" smtClean="0">
              <a:solidFill>
                <a:srgbClr val="CE739C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t"/>
            <a:r>
              <a:rPr lang="ru-RU" sz="2800" b="1" dirty="0" smtClean="0">
                <a:solidFill>
                  <a:srgbClr val="000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  </a:t>
            </a:r>
            <a:r>
              <a:rPr lang="ru-RU" sz="2800" b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Любите любым: неталантливым, неудачным.</a:t>
            </a:r>
            <a:endParaRPr lang="ru-RU" sz="28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t"/>
            <a:r>
              <a:rPr lang="ru-RU" sz="2800" b="1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Общаясь с ним, радуйтесь, потому что ребёнок - это праздник, который</a:t>
            </a:r>
            <a:endParaRPr lang="ru-RU" sz="2800" b="1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t"/>
            <a:r>
              <a:rPr lang="ru-RU" sz="2800" b="1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    пока с Вами! </a:t>
            </a:r>
          </a:p>
          <a:p>
            <a:pPr algn="ctr" fontAlgn="t"/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endParaRPr lang="ru-RU" sz="2800" dirty="0" smtClean="0">
              <a:solidFill>
                <a:srgbClr val="FF0000"/>
              </a:solidFill>
            </a:endParaRPr>
          </a:p>
          <a:p>
            <a:pPr lvl="0" algn="ctr" fontAlgn="t"/>
            <a:endParaRPr lang="ru-RU" b="1" dirty="0" smtClean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/>
            <a:r>
              <a:rPr lang="ru-RU" b="1" dirty="0" smtClean="0">
                <a:solidFill>
                  <a:srgbClr val="000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rgbClr val="000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" name="Picture 1" descr="D:\My private\картинки\дети 3\kar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072050"/>
            <a:ext cx="1785950" cy="1785950"/>
          </a:xfrm>
          <a:prstGeom prst="rect">
            <a:avLst/>
          </a:prstGeom>
          <a:noFill/>
        </p:spPr>
      </p:pic>
      <p:pic>
        <p:nvPicPr>
          <p:cNvPr id="2050" name="Picture 2" descr="D:\My private\картинки\дети 3\kar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285728"/>
            <a:ext cx="1485904" cy="1764511"/>
          </a:xfrm>
          <a:prstGeom prst="rect">
            <a:avLst/>
          </a:prstGeom>
          <a:noFill/>
        </p:spPr>
      </p:pic>
      <p:pic>
        <p:nvPicPr>
          <p:cNvPr id="2051" name="Picture 3" descr="D:\My private\картинки\дети 3\kar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6840" y="4857760"/>
            <a:ext cx="1914118" cy="173546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D:\My private\картинки\солнышк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1143000" cy="1143000"/>
          </a:xfrm>
          <a:prstGeom prst="rect">
            <a:avLst/>
          </a:prstGeom>
          <a:noFill/>
        </p:spPr>
      </p:pic>
      <p:pic>
        <p:nvPicPr>
          <p:cNvPr id="3" name="Picture 2" descr="D:\My private\картинки\благодарю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500174"/>
            <a:ext cx="4794627" cy="213360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357422" y="3786190"/>
            <a:ext cx="5143536" cy="769441"/>
          </a:xfrm>
          <a:prstGeom prst="rect">
            <a:avLst/>
          </a:prstGeom>
          <a:noFill/>
        </p:spPr>
        <p:txBody>
          <a:bodyPr wrap="square" rtlCol="0">
            <a:prstTxWarp prst="textDeflateBottom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400" b="1" dirty="0" smtClean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50" endPos="85000" dist="29997" dir="5400000" sy="-100000" algn="bl" rotWithShape="0"/>
                </a:effectLst>
              </a:rPr>
              <a:t>за внимание</a:t>
            </a:r>
            <a:endParaRPr lang="ru-RU" sz="4400" b="1" dirty="0">
              <a:ln w="11430"/>
              <a:solidFill>
                <a:srgbClr val="FFC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50" endPos="85000" dist="29997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500" y="1071563"/>
            <a:ext cx="8286750" cy="44627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sz="4400" b="1" dirty="0">
              <a:solidFill>
                <a:srgbClr val="003366"/>
              </a:solidFill>
              <a:latin typeface="+mj-lt"/>
            </a:endParaRPr>
          </a:p>
          <a:p>
            <a:pPr algn="ctr">
              <a:defRPr/>
            </a:pPr>
            <a:r>
              <a:rPr lang="ru-RU" sz="44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Готовность к школе </a:t>
            </a:r>
            <a:endParaRPr lang="ru-RU" sz="4400" b="1" dirty="0" smtClean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4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44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это …</a:t>
            </a:r>
          </a:p>
          <a:p>
            <a:pPr algn="ctr">
              <a:defRPr/>
            </a:pPr>
            <a:endParaRPr lang="ru-RU" sz="44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умение читать </a:t>
            </a:r>
          </a:p>
          <a:p>
            <a:pPr algn="ctr">
              <a:defRPr/>
            </a:pPr>
            <a:r>
              <a:rPr lang="ru-RU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писать?</a:t>
            </a:r>
          </a:p>
        </p:txBody>
      </p:sp>
      <p:pic>
        <p:nvPicPr>
          <p:cNvPr id="3" name="Picture 11" descr="00004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222903">
            <a:off x="3509004" y="467546"/>
            <a:ext cx="20002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0" descr="book3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5286388"/>
            <a:ext cx="1511300" cy="896938"/>
          </a:xfrm>
          <a:prstGeom prst="rect">
            <a:avLst/>
          </a:prstGeom>
          <a:noFill/>
        </p:spPr>
      </p:pic>
      <p:pic>
        <p:nvPicPr>
          <p:cNvPr id="5122" name="Picture 2" descr="D:\My private\картинки\Звонок\звонок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57166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1000108"/>
            <a:ext cx="592935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ctr">
              <a:spcAft>
                <a:spcPts val="12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«Быть готовым к школе уже сегодня – не значит уметь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читать,писать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, считать. </a:t>
            </a:r>
          </a:p>
          <a:p>
            <a:pPr indent="542925" algn="ctr">
              <a:spcAft>
                <a:spcPts val="12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Быть готовым к школе – значит быть готовым всему этому научиться.»</a:t>
            </a:r>
          </a:p>
          <a:p>
            <a:pPr algn="ctr"/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		           Л.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Венгер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1230" descr="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857760"/>
            <a:ext cx="1428760" cy="1821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63" y="500063"/>
            <a:ext cx="8072437" cy="928687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</a:rPr>
              <a:t>Готовность к школе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2143116"/>
            <a:ext cx="5214974" cy="4143372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l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</a:rPr>
              <a:t>Физическая готовность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002060"/>
                </a:solidFill>
              </a:rPr>
              <a:t>	</a:t>
            </a:r>
            <a:r>
              <a:rPr lang="ru-RU" i="1" dirty="0" smtClean="0">
                <a:solidFill>
                  <a:srgbClr val="0070C0"/>
                </a:solidFill>
              </a:rPr>
              <a:t>Здоровье, моторика рук, движения, возраст</a:t>
            </a:r>
          </a:p>
          <a:p>
            <a:pPr algn="l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600" b="1" dirty="0" smtClean="0">
                <a:solidFill>
                  <a:srgbClr val="C00000"/>
                </a:solidFill>
              </a:rPr>
              <a:t>Психологическая </a:t>
            </a:r>
            <a:r>
              <a:rPr lang="ru-RU" sz="2600" b="1" dirty="0" smtClean="0">
                <a:solidFill>
                  <a:srgbClr val="C00000"/>
                </a:solidFill>
              </a:rPr>
              <a:t>готовность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i="1" dirty="0" smtClean="0">
                <a:solidFill>
                  <a:srgbClr val="0070C0"/>
                </a:solidFill>
              </a:rPr>
              <a:t>Интеллектуальная, </a:t>
            </a:r>
            <a:r>
              <a:rPr lang="ru-RU" sz="2400" i="1" dirty="0" smtClean="0">
                <a:solidFill>
                  <a:srgbClr val="0070C0"/>
                </a:solidFill>
              </a:rPr>
              <a:t>личностная, </a:t>
            </a:r>
            <a:r>
              <a:rPr lang="ru-RU" sz="2400" i="1" dirty="0" smtClean="0">
                <a:solidFill>
                  <a:srgbClr val="0070C0"/>
                </a:solidFill>
              </a:rPr>
              <a:t>волевая, </a:t>
            </a:r>
            <a:r>
              <a:rPr lang="ru-RU" sz="2400" i="1" dirty="0" smtClean="0">
                <a:solidFill>
                  <a:srgbClr val="0070C0"/>
                </a:solidFill>
              </a:rPr>
              <a:t>коммуникативная</a:t>
            </a:r>
            <a:endParaRPr lang="ru-RU" sz="2400" i="1" dirty="0" smtClean="0">
              <a:solidFill>
                <a:srgbClr val="0070C0"/>
              </a:solidFill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ru-RU" sz="2600" b="1" dirty="0" smtClean="0">
              <a:solidFill>
                <a:srgbClr val="C00000"/>
              </a:solidFill>
            </a:endParaRPr>
          </a:p>
        </p:txBody>
      </p:sp>
      <p:pic>
        <p:nvPicPr>
          <p:cNvPr id="717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1571612"/>
            <a:ext cx="2159000" cy="248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  <p:sndAc>
      <p:stSnd>
        <p:snd r:embed="rId3" name="hammer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00042"/>
            <a:ext cx="6215082" cy="121442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Физическая готовность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5364" name="Рисунок 3" descr="1222791352_c410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2428868"/>
            <a:ext cx="3358823" cy="3571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500430" y="1857375"/>
            <a:ext cx="5357850" cy="4429125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Состояние здоровья.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Физическое развитие.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Развитие анализаторных систем.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Готовность </a:t>
            </a:r>
            <a:r>
              <a:rPr lang="ru-RU" sz="2400" dirty="0" smtClean="0"/>
              <a:t>организма ребенка к  учебным </a:t>
            </a:r>
            <a:r>
              <a:rPr lang="ru-RU" sz="2400" dirty="0" smtClean="0"/>
              <a:t>нагрузкам.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Координация движений в соответствии с возрастной нормой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Развитие </a:t>
            </a:r>
            <a:r>
              <a:rPr lang="ru-RU" sz="2400" dirty="0" smtClean="0"/>
              <a:t>мелких групп мышц</a:t>
            </a:r>
            <a:r>
              <a:rPr lang="ru-RU" sz="2400" dirty="0" smtClean="0"/>
              <a:t>.</a:t>
            </a:r>
            <a:endParaRPr lang="ru-RU" sz="2400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400" dirty="0"/>
          </a:p>
        </p:txBody>
      </p:sp>
    </p:spTree>
  </p:cSld>
  <p:clrMapOvr>
    <a:masterClrMapping/>
  </p:clrMapOvr>
  <p:transition spd="med" advTm="5000">
    <p:dissolve/>
    <p:sndAc>
      <p:stSnd>
        <p:snd r:embed="rId2" name="hammer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285728"/>
            <a:ext cx="7000924" cy="954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Психологическая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готовность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3" descr="D:\My private\картинки\Дети 2\Денти 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1428750" cy="134302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1571612"/>
            <a:ext cx="7072362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Необходимый и достаточный уровень психического развития ребенка для освоения школьной учебной программы в условиях обучения в коллективе сверстников.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My private\картинки\дети\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58" y="4929198"/>
            <a:ext cx="1394320" cy="164783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0034" y="5715016"/>
            <a:ext cx="72152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3500438"/>
            <a:ext cx="7072362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Один из важнейших  итогов психического развития в период дошкольного детства.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4643446"/>
            <a:ext cx="7072362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dirty="0" smtClean="0"/>
              <a:t>Залог быстрой и безболезненной адаптации в начале учебного года.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dirty="0" smtClean="0"/>
              <a:t>Успешное усвоение школьного материала.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85728"/>
            <a:ext cx="7429552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Интеллектуальная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готовность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1285860"/>
            <a:ext cx="571504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i="1" dirty="0" smtClean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/>
            </a:r>
            <a:br>
              <a:rPr lang="ru-RU" sz="2200" b="1" i="1" dirty="0" smtClean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</a:b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14612" y="1357298"/>
            <a:ext cx="4786346" cy="45243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7030A0"/>
                </a:solidFill>
              </a:rPr>
              <a:t>       </a:t>
            </a:r>
            <a:r>
              <a:rPr lang="ru-RU" dirty="0" smtClean="0">
                <a:solidFill>
                  <a:srgbClr val="002060"/>
                </a:solidFill>
              </a:rPr>
              <a:t>Ориентировка ребенка в окружающем.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dirty="0" smtClean="0">
                <a:solidFill>
                  <a:srgbClr val="002060"/>
                </a:solidFill>
              </a:rPr>
              <a:t>Запас знаний, усвоенных в системе.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dirty="0" smtClean="0">
                <a:solidFill>
                  <a:srgbClr val="002060"/>
                </a:solidFill>
              </a:rPr>
              <a:t>Развитие речи и мышления в соответствии с возрастной нормой.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dirty="0" smtClean="0">
                <a:solidFill>
                  <a:srgbClr val="002060"/>
                </a:solidFill>
              </a:rPr>
              <a:t>Желание узнавать новое, любознательность.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dirty="0" smtClean="0">
                <a:solidFill>
                  <a:srgbClr val="002060"/>
                </a:solidFill>
              </a:rPr>
              <a:t>Развитие образных представлений.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dirty="0" smtClean="0">
                <a:solidFill>
                  <a:srgbClr val="002060"/>
                </a:solidFill>
              </a:rPr>
              <a:t>Смысловое запоминание.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3ead4f17fa9a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28604"/>
            <a:ext cx="1785918" cy="21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D:\My private\картинки\дети 3\kar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5643578"/>
            <a:ext cx="1785940" cy="1083470"/>
          </a:xfrm>
          <a:prstGeom prst="rect">
            <a:avLst/>
          </a:prstGeom>
          <a:noFill/>
        </p:spPr>
      </p:pic>
      <p:pic>
        <p:nvPicPr>
          <p:cNvPr id="7" name="Содержимое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14282" y="3214686"/>
            <a:ext cx="2357454" cy="3071834"/>
          </a:xfrm>
          <a:prstGeom prst="rect">
            <a:avLst/>
          </a:prstGeom>
          <a:solidFill>
            <a:srgbClr val="F3EADE"/>
          </a:solidFill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500042"/>
            <a:ext cx="5357850" cy="397031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Интеллектуальный аспект готовности к школе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–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это уровень развития познавательной сферы психики. Он затрагивает такие психические функции, как восприятие, внимание, память, мышление, речь.</a:t>
            </a:r>
          </a:p>
        </p:txBody>
      </p:sp>
      <p:pic>
        <p:nvPicPr>
          <p:cNvPr id="3" name="Picture 4" descr="картинка"/>
          <p:cNvPicPr>
            <a:picLocks noChangeAspect="1" noChangeArrowheads="1"/>
          </p:cNvPicPr>
          <p:nvPr/>
        </p:nvPicPr>
        <p:blipFill>
          <a:blip r:embed="rId2" cstate="print"/>
          <a:srcRect l="3421" t="53125" r="52817"/>
          <a:stretch>
            <a:fillRect/>
          </a:stretch>
        </p:blipFill>
        <p:spPr bwMode="auto">
          <a:xfrm>
            <a:off x="4286248" y="4530130"/>
            <a:ext cx="3000364" cy="2327870"/>
          </a:xfrm>
          <a:prstGeom prst="rect">
            <a:avLst/>
          </a:prstGeom>
          <a:noFill/>
        </p:spPr>
      </p:pic>
      <p:pic>
        <p:nvPicPr>
          <p:cNvPr id="4" name="Picture 18" descr="D:\Мои документы2\Читаем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4714884"/>
            <a:ext cx="2071702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тпечатки рук">
  <a:themeElements>
    <a:clrScheme name="Blank Presentation 16">
      <a:dk1>
        <a:srgbClr val="3300CC"/>
      </a:dk1>
      <a:lt1>
        <a:srgbClr val="FFFFFF"/>
      </a:lt1>
      <a:dk2>
        <a:srgbClr val="3300CD"/>
      </a:dk2>
      <a:lt2>
        <a:srgbClr val="808080"/>
      </a:lt2>
      <a:accent1>
        <a:srgbClr val="FFDE4B"/>
      </a:accent1>
      <a:accent2>
        <a:srgbClr val="CE739C"/>
      </a:accent2>
      <a:accent3>
        <a:srgbClr val="FFFFFF"/>
      </a:accent3>
      <a:accent4>
        <a:srgbClr val="2A00AE"/>
      </a:accent4>
      <a:accent5>
        <a:srgbClr val="FFECB1"/>
      </a:accent5>
      <a:accent6>
        <a:srgbClr val="BA688D"/>
      </a:accent6>
      <a:hlink>
        <a:srgbClr val="F77352"/>
      </a:hlink>
      <a:folHlink>
        <a:srgbClr val="7A7ABC"/>
      </a:folHlink>
    </a:clrScheme>
    <a:fontScheme name="Blank Presentatio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3300CC"/>
        </a:dk1>
        <a:lt1>
          <a:srgbClr val="FFFFFF"/>
        </a:lt1>
        <a:dk2>
          <a:srgbClr val="3300CD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00AE"/>
        </a:accent4>
        <a:accent5>
          <a:srgbClr val="DAEDEF"/>
        </a:accent5>
        <a:accent6>
          <a:srgbClr val="2D2D8A"/>
        </a:accent6>
        <a:hlink>
          <a:srgbClr val="333366"/>
        </a:hlink>
        <a:folHlink>
          <a:srgbClr val="99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4">
        <a:dk1>
          <a:srgbClr val="3300CC"/>
        </a:dk1>
        <a:lt1>
          <a:srgbClr val="FFFFFF"/>
        </a:lt1>
        <a:dk2>
          <a:srgbClr val="3300CD"/>
        </a:dk2>
        <a:lt2>
          <a:srgbClr val="808080"/>
        </a:lt2>
        <a:accent1>
          <a:srgbClr val="BBE0E3"/>
        </a:accent1>
        <a:accent2>
          <a:srgbClr val="CE739C"/>
        </a:accent2>
        <a:accent3>
          <a:srgbClr val="FFFFFF"/>
        </a:accent3>
        <a:accent4>
          <a:srgbClr val="2A00AE"/>
        </a:accent4>
        <a:accent5>
          <a:srgbClr val="DAEDEF"/>
        </a:accent5>
        <a:accent6>
          <a:srgbClr val="BA688D"/>
        </a:accent6>
        <a:hlink>
          <a:srgbClr val="F77352"/>
        </a:hlink>
        <a:folHlink>
          <a:srgbClr val="99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5">
        <a:dk1>
          <a:srgbClr val="3300CC"/>
        </a:dk1>
        <a:lt1>
          <a:srgbClr val="FFFFFF"/>
        </a:lt1>
        <a:dk2>
          <a:srgbClr val="3300CD"/>
        </a:dk2>
        <a:lt2>
          <a:srgbClr val="808080"/>
        </a:lt2>
        <a:accent1>
          <a:srgbClr val="BBE0E3"/>
        </a:accent1>
        <a:accent2>
          <a:srgbClr val="CE739C"/>
        </a:accent2>
        <a:accent3>
          <a:srgbClr val="FFFFFF"/>
        </a:accent3>
        <a:accent4>
          <a:srgbClr val="2A00AE"/>
        </a:accent4>
        <a:accent5>
          <a:srgbClr val="DAEDEF"/>
        </a:accent5>
        <a:accent6>
          <a:srgbClr val="BA688D"/>
        </a:accent6>
        <a:hlink>
          <a:srgbClr val="F77352"/>
        </a:hlink>
        <a:folHlink>
          <a:srgbClr val="7A7A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6">
        <a:dk1>
          <a:srgbClr val="3300CC"/>
        </a:dk1>
        <a:lt1>
          <a:srgbClr val="FFFFFF"/>
        </a:lt1>
        <a:dk2>
          <a:srgbClr val="3300CD"/>
        </a:dk2>
        <a:lt2>
          <a:srgbClr val="808080"/>
        </a:lt2>
        <a:accent1>
          <a:srgbClr val="FFDE4B"/>
        </a:accent1>
        <a:accent2>
          <a:srgbClr val="CE739C"/>
        </a:accent2>
        <a:accent3>
          <a:srgbClr val="FFFFFF"/>
        </a:accent3>
        <a:accent4>
          <a:srgbClr val="2A00AE"/>
        </a:accent4>
        <a:accent5>
          <a:srgbClr val="FFECB1"/>
        </a:accent5>
        <a:accent6>
          <a:srgbClr val="BA688D"/>
        </a:accent6>
        <a:hlink>
          <a:srgbClr val="F77352"/>
        </a:hlink>
        <a:folHlink>
          <a:srgbClr val="7A7AB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отпечатки рук</Template>
  <TotalTime>1265</TotalTime>
  <Words>674</Words>
  <Application>Microsoft Office PowerPoint</Application>
  <PresentationFormat>Экран (4:3)</PresentationFormat>
  <Paragraphs>125</Paragraphs>
  <Slides>22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отпечатки рук</vt:lpstr>
      <vt:lpstr>  Готовность детей  к школе</vt:lpstr>
      <vt:lpstr>Слайд 2</vt:lpstr>
      <vt:lpstr>Слайд 3</vt:lpstr>
      <vt:lpstr>Слайд 4</vt:lpstr>
      <vt:lpstr>Готовность к школе</vt:lpstr>
      <vt:lpstr>Физическая готовность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SamLab.ws</dc:creator>
  <cp:lastModifiedBy>Andrey</cp:lastModifiedBy>
  <cp:revision>167</cp:revision>
  <dcterms:created xsi:type="dcterms:W3CDTF">2010-02-17T07:00:09Z</dcterms:created>
  <dcterms:modified xsi:type="dcterms:W3CDTF">2016-11-13T17:33:38Z</dcterms:modified>
</cp:coreProperties>
</file>